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1051" r:id="rId2"/>
    <p:sldId id="1060" r:id="rId3"/>
    <p:sldId id="312" r:id="rId4"/>
    <p:sldId id="1064" r:id="rId5"/>
    <p:sldId id="383" r:id="rId6"/>
    <p:sldId id="1053" r:id="rId7"/>
    <p:sldId id="1063" r:id="rId8"/>
    <p:sldId id="1055" r:id="rId9"/>
    <p:sldId id="1065" r:id="rId10"/>
    <p:sldId id="1054" r:id="rId11"/>
    <p:sldId id="1062" r:id="rId12"/>
    <p:sldId id="1056" r:id="rId13"/>
    <p:sldId id="1061" r:id="rId14"/>
    <p:sldId id="1058" r:id="rId15"/>
    <p:sldId id="1059" r:id="rId16"/>
    <p:sldId id="1057" r:id="rId17"/>
    <p:sldId id="279" r:id="rId18"/>
  </p:sldIdLst>
  <p:sldSz cx="12192000" cy="6858000"/>
  <p:notesSz cx="6858000" cy="9144000"/>
  <p:embeddedFontLst>
    <p:embeddedFont>
      <p:font typeface="Segoe UI Black" panose="020B0A02040204020203" pitchFamily="34" charset="0"/>
      <p:bold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egoe UI Semibold" panose="020B0702040204020203" pitchFamily="34" charset="0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7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 Georgakakis" initials="L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A5A5A5"/>
    <a:srgbClr val="939393"/>
    <a:srgbClr val="081F2C"/>
    <a:srgbClr val="40C1AC"/>
    <a:srgbClr val="FFFF7F"/>
    <a:srgbClr val="0093C9"/>
    <a:srgbClr val="AC3C72"/>
    <a:srgbClr val="F5F8F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/>
  </p:normalViewPr>
  <p:slideViewPr>
    <p:cSldViewPr snapToGrid="0">
      <p:cViewPr>
        <p:scale>
          <a:sx n="125" d="100"/>
          <a:sy n="125" d="100"/>
        </p:scale>
        <p:origin x="-426" y="-48"/>
      </p:cViewPr>
      <p:guideLst>
        <p:guide orient="horz" pos="2147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0A8D-07E7-4377-8917-1995C88A2814}" type="datetimeFigureOut">
              <a:rPr lang="en-CA" smtClean="0"/>
              <a:t>2020-08-17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B8C55-49E2-4C90-943D-7D1B0793256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3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8C55-49E2-4C90-943D-7D1B07932561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6096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79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37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49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59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020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03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4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8C55-49E2-4C90-943D-7D1B0793256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08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01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9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5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5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91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8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184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B1ED21-DD94-4173-8325-8558C7418486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xmlns="" id="{045EB0C4-D7B7-445E-AE81-D9E9E771FE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2E9570-1ED3-4DAA-874E-138C94E497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A4330B6-3CF9-4D9D-A001-2CBFCDC76E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43670" y="1177707"/>
            <a:ext cx="1764000" cy="1762125"/>
          </a:xfrm>
          <a:prstGeom prst="ellipse">
            <a:avLst/>
          </a:prstGeom>
          <a:solidFill>
            <a:srgbClr val="B1B1B1"/>
          </a:solidFill>
        </p:spPr>
        <p:txBody>
          <a:bodyPr/>
          <a:lstStyle>
            <a:lvl1pPr>
              <a:defRPr sz="2000"/>
            </a:lvl1pPr>
          </a:lstStyle>
          <a:p>
            <a:endParaRPr lang="en-CA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B368039-5B7A-409D-950F-8686BF339F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484" y="1177707"/>
            <a:ext cx="1764000" cy="1762125"/>
          </a:xfrm>
          <a:prstGeom prst="ellipse">
            <a:avLst/>
          </a:prstGeom>
          <a:solidFill>
            <a:srgbClr val="B1B1B1"/>
          </a:solidFill>
        </p:spPr>
        <p:txBody>
          <a:bodyPr/>
          <a:lstStyle>
            <a:lvl1pPr>
              <a:defRPr sz="2000"/>
            </a:lvl1pPr>
          </a:lstStyle>
          <a:p>
            <a:endParaRPr lang="en-CA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xmlns="" id="{89E06201-5B59-4C2C-892F-3913F97CBD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20823" y="1177706"/>
            <a:ext cx="1764000" cy="1762125"/>
          </a:xfrm>
          <a:prstGeom prst="ellipse">
            <a:avLst/>
          </a:prstGeom>
          <a:solidFill>
            <a:srgbClr val="B1B1B1"/>
          </a:solidFill>
        </p:spPr>
        <p:txBody>
          <a:bodyPr/>
          <a:lstStyle>
            <a:lvl1pPr>
              <a:defRPr sz="2000"/>
            </a:lvl1pPr>
          </a:lstStyle>
          <a:p>
            <a:endParaRPr lang="en-CA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xmlns="" id="{A2F5F29B-302D-4B11-AA19-92DD7B7E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F463BFF4-C2C4-41CA-A991-382A24410B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817" y="3260289"/>
            <a:ext cx="318770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1 Heading</a:t>
            </a:r>
            <a:endParaRPr lang="en-CA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xmlns="" id="{96950CCE-2722-48F7-A41E-DA2ED47217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818" y="3712684"/>
            <a:ext cx="3187707" cy="2154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5E37B019-AFE2-46FB-853F-7F7D176DAB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0394" y="3270195"/>
            <a:ext cx="318770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2 Heading</a:t>
            </a:r>
            <a:endParaRPr lang="en-CA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E102E357-8BC3-4FC2-BAD1-DDED641352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0394" y="3712683"/>
            <a:ext cx="3187707" cy="2154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219F4FBD-CF8C-4BE7-8400-7D06E2BA84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8970" y="3270194"/>
            <a:ext cx="318770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3 Heading</a:t>
            </a:r>
            <a:endParaRPr lang="en-CA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xmlns="" id="{64832CDB-C4D3-457B-AB78-B285F99439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8970" y="3712683"/>
            <a:ext cx="3187707" cy="2154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56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Side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F344A0-1CB8-4C0E-B427-A00137F6B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2C9947-870E-42BC-B866-4C626A043F9E}"/>
              </a:ext>
            </a:extLst>
          </p:cNvPr>
          <p:cNvSpPr/>
          <p:nvPr userDrawn="1"/>
        </p:nvSpPr>
        <p:spPr>
          <a:xfrm>
            <a:off x="0" y="857251"/>
            <a:ext cx="12192000" cy="2945714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2A347E3-3DA6-460A-9783-2F03FCF9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xmlns="" id="{FBD31ADF-F0B6-439F-BE58-F876E5FE87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7375659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xmlns="" id="{536B7192-0A9C-421B-B902-0A1F3FD5F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293" y="1616191"/>
            <a:ext cx="6456962" cy="1336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18862EC-5C6E-407B-A7FD-5AA1F60BAF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9650" y="1555750"/>
            <a:ext cx="4252913" cy="4205288"/>
          </a:xfrm>
          <a:prstGeom prst="ellipse">
            <a:avLst/>
          </a:prstGeom>
          <a:solidFill>
            <a:srgbClr val="B1B1B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D5845F36-599C-467C-8A71-DF8905677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293" y="4113561"/>
            <a:ext cx="6863595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xmlns="" id="{614A449A-6029-4940-9625-5FD1B0D15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293" y="4599449"/>
            <a:ext cx="6456962" cy="1336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10D2DF-6E79-4B39-89DD-3DB31F5A315E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126EF4ED-04ED-45FA-A899-017986E7EA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17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Sid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E19C57-89AF-4DD7-AA79-316F57678593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C689B7DE-1324-43C1-95AD-351B16009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CC72A7-D63B-4FDB-B9AC-0003979665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xmlns="" id="{BE545A1B-ABA3-4DED-821E-0CEDFF016B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4752" y="1620347"/>
            <a:ext cx="7148521" cy="11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B0707F45-E8D1-48DB-B4C2-842C8E62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7E7CA534-AE42-439F-BBC3-34E459A1C6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7148521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DE8E817-645B-4834-91BD-9F423C9B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646543"/>
            <a:ext cx="6627813" cy="2033529"/>
          </a:xfrm>
          <a:prstGeom prst="rect">
            <a:avLst/>
          </a:prstGeom>
        </p:spPr>
        <p:txBody>
          <a:bodyPr/>
          <a:lstStyle>
            <a:lvl1pPr>
              <a:buClr>
                <a:srgbClr val="40C1AC"/>
              </a:buClr>
              <a:defRPr sz="18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1pPr>
            <a:lvl2pPr>
              <a:buClr>
                <a:srgbClr val="40C1AC"/>
              </a:buClr>
              <a:defRPr sz="16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2pPr>
            <a:lvl3pPr>
              <a:buClr>
                <a:srgbClr val="40C1AC"/>
              </a:buClr>
              <a:defRPr sz="14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3pPr>
            <a:lvl4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4pPr>
            <a:lvl5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4668D710-8341-45DD-B5E9-60787B9630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292" y="3163832"/>
            <a:ext cx="7148521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Bullet Header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DDC8EB-AF00-4114-BC0D-CE26F9CC2D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01638" y="857250"/>
            <a:ext cx="4590361" cy="5135563"/>
          </a:xfrm>
          <a:prstGeom prst="rect">
            <a:avLst/>
          </a:prstGeom>
          <a:solidFill>
            <a:srgbClr val="B1B1B1"/>
          </a:solidFill>
        </p:spPr>
        <p:txBody>
          <a:bodyPr/>
          <a:lstStyle/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33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031038-16CD-488B-B02C-1A81AC700E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2A347E3-3DA6-460A-9783-2F03FCF9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xmlns="" id="{FBD31ADF-F0B6-439F-BE58-F876E5FE87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116649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xmlns="" id="{536B7192-0A9C-421B-B902-0A1F3FD5F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293" y="1616191"/>
            <a:ext cx="11664957" cy="1336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EE989B-D781-4CF8-A2C7-2D2E5EF517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95102"/>
            <a:ext cx="12192000" cy="2314575"/>
          </a:xfrm>
          <a:prstGeom prst="rect">
            <a:avLst/>
          </a:prstGeom>
          <a:solidFill>
            <a:srgbClr val="B1B1B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0D8A75-A65E-4692-A59E-8BCD472FEF92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F56F3432-9521-405C-8E6D-1C695F2F0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54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2A347E3-3DA6-460A-9783-2F03FCF9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DE0BD5-64A5-409E-B930-4F4E4C601466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9FADA9E2-BD7D-41F5-95CC-55EB2FBF5F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CFB7B1-2840-4E71-9F05-2A7449787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xmlns="" id="{A0FCE941-F1C1-4F7C-868F-A8894DB887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200" y="1616400"/>
            <a:ext cx="7148521" cy="11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xmlns="" id="{F7896B96-4C70-4459-8C00-15B61F4E2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7148521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E6502A4-1FC9-48E5-82F1-2A7AD291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646543"/>
            <a:ext cx="6627813" cy="2033529"/>
          </a:xfrm>
          <a:prstGeom prst="rect">
            <a:avLst/>
          </a:prstGeom>
        </p:spPr>
        <p:txBody>
          <a:bodyPr/>
          <a:lstStyle>
            <a:lvl1pPr>
              <a:buClr>
                <a:srgbClr val="40C1AC"/>
              </a:buClr>
              <a:defRPr sz="18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1pPr>
            <a:lvl2pPr>
              <a:buClr>
                <a:srgbClr val="40C1AC"/>
              </a:buClr>
              <a:defRPr sz="16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2pPr>
            <a:lvl3pPr>
              <a:buClr>
                <a:srgbClr val="40C1AC"/>
              </a:buClr>
              <a:defRPr sz="14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3pPr>
            <a:lvl4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4pPr>
            <a:lvl5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F11D5BD8-0115-43DD-986D-5B96FE993F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292" y="3163832"/>
            <a:ext cx="7148521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Bullet Header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78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A83893-3803-458F-AF61-3D773CFEEB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1B1B1"/>
          </a:solidFill>
        </p:spPr>
        <p:txBody>
          <a:bodyPr/>
          <a:lstStyle/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BA41E9-DC5F-44D6-861A-26FE2AE4D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350885"/>
            <a:ext cx="3219450" cy="3076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2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8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E4EC8E7-2255-468E-BD10-40062F72B6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4375" y="0"/>
            <a:ext cx="3857625" cy="6010275"/>
          </a:xfrm>
          <a:prstGeom prst="rect">
            <a:avLst/>
          </a:prstGeom>
          <a:solidFill>
            <a:srgbClr val="B1B1B1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68DD2-071C-449A-ABA8-9C4830B7C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50" y="442914"/>
            <a:ext cx="7654925" cy="404811"/>
          </a:xfrm>
          <a:prstGeom prst="rect">
            <a:avLst/>
          </a:prstGeom>
        </p:spPr>
        <p:txBody>
          <a:bodyPr anchor="t"/>
          <a:lstStyle>
            <a:lvl1pPr>
              <a:defRPr sz="2200">
                <a:solidFill>
                  <a:srgbClr val="B1B1B1"/>
                </a:solidFill>
                <a:latin typeface="Proxima Nova Lt" panose="02000506030000020004" pitchFamily="50" charset="0"/>
              </a:defRPr>
            </a:lvl1pPr>
          </a:lstStyle>
          <a:p>
            <a:r>
              <a:rPr lang="en-US" dirty="0"/>
              <a:t>Lesson #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39A9ED-6B6F-4718-BE68-F6063D493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275"/>
            <a:ext cx="12192000" cy="8477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A9C3B10-D4AF-49B3-B594-81C9CAAB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577" y="3127376"/>
            <a:ext cx="6769099" cy="2882899"/>
          </a:xfrm>
          <a:prstGeom prst="rect">
            <a:avLst/>
          </a:prstGeom>
        </p:spPr>
        <p:txBody>
          <a:bodyPr/>
          <a:lstStyle>
            <a:lvl1pPr>
              <a:buClr>
                <a:srgbClr val="40C1AC"/>
              </a:buClr>
              <a:defRPr sz="20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1pPr>
            <a:lvl2pPr>
              <a:buClr>
                <a:srgbClr val="40C1AC"/>
              </a:buClr>
              <a:defRPr sz="18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2pPr>
            <a:lvl3pPr>
              <a:buClr>
                <a:srgbClr val="40C1AC"/>
              </a:buClr>
              <a:defRPr sz="16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3pPr>
            <a:lvl4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4pPr>
            <a:lvl5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4C3D8FB0-7F48-4E9E-920A-88068468D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847" y="899319"/>
            <a:ext cx="7654925" cy="1343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81F2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LESSON TITLE</a:t>
            </a:r>
            <a:endParaRPr lang="en-C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56535D8-7C39-4D2A-A9D1-488F0F614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699" y="2597153"/>
            <a:ext cx="7292978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81F2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Bullet Header</a:t>
            </a:r>
            <a:endParaRPr lang="en-CA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xmlns="" id="{2D90653C-255F-4356-90F8-DD53858B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25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FE026D-26C1-4461-B6E4-FF0284BB3419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71A7C93C-AB98-4C43-8C26-6CB422499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116649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11C62DC0-F8C8-4B52-8AEF-E3A81F819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79F5FE-9664-40A1-9678-FC541DAC6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95C25AF6-6D28-466C-802A-183A46D9A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293" y="1616190"/>
            <a:ext cx="11664957" cy="4111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AD6F27CB-2299-4E9C-A235-4AFFBD74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54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FE026D-26C1-4461-B6E4-FF0284BB3419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71A7C93C-AB98-4C43-8C26-6CB422499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116649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11C62DC0-F8C8-4B52-8AEF-E3A81F819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79F5FE-9664-40A1-9678-FC541DAC6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95C25AF6-6D28-466C-802A-183A46D9A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293" y="1616191"/>
            <a:ext cx="11664957" cy="1336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9135F27-F514-4DA4-B9E4-693E746B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646543"/>
            <a:ext cx="11144250" cy="2033529"/>
          </a:xfrm>
          <a:prstGeom prst="rect">
            <a:avLst/>
          </a:prstGeom>
        </p:spPr>
        <p:txBody>
          <a:bodyPr/>
          <a:lstStyle>
            <a:lvl1pPr>
              <a:buClr>
                <a:srgbClr val="40C1AC"/>
              </a:buClr>
              <a:defRPr sz="18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1pPr>
            <a:lvl2pPr>
              <a:buClr>
                <a:srgbClr val="40C1AC"/>
              </a:buClr>
              <a:defRPr sz="16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2pPr>
            <a:lvl3pPr>
              <a:buClr>
                <a:srgbClr val="40C1AC"/>
              </a:buClr>
              <a:defRPr sz="14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3pPr>
            <a:lvl4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4pPr>
            <a:lvl5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xmlns="" id="{EE7D732A-5329-49E6-B60B-621E7DEE2E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292" y="3163832"/>
            <a:ext cx="116649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Bullet Header</a:t>
            </a:r>
            <a:endParaRPr lang="en-CA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7D10440-1F39-4018-8A9A-4A0B600A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87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FE026D-26C1-4461-B6E4-FF0284BB3419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71A7C93C-AB98-4C43-8C26-6CB422499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116649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11C62DC0-F8C8-4B52-8AEF-E3A81F819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79F5FE-9664-40A1-9678-FC541DAC6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95C25AF6-6D28-466C-802A-183A46D9A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293" y="1616191"/>
            <a:ext cx="11664957" cy="1336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xmlns="" id="{EE7D732A-5329-49E6-B60B-621E7DEE2E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292" y="3163832"/>
            <a:ext cx="116649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Checklist Header</a:t>
            </a:r>
            <a:endParaRPr lang="en-CA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7D10440-1F39-4018-8A9A-4A0B600A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0BCBA5-6973-40F3-9D12-B58A23FE6E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1999" y="3646542"/>
            <a:ext cx="11144250" cy="246226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0C1AC"/>
              </a:buClr>
              <a:buFont typeface="Proxima Nova Lt" panose="02000506030000020004" pitchFamily="50" charset="0"/>
              <a:buChar char="☐"/>
              <a:defRPr sz="1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6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o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E19C57-89AF-4DD7-AA79-316F57678593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C689B7DE-1324-43C1-95AD-351B16009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CC72A7-D63B-4FDB-B9AC-0003979665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1A0993-379B-449A-87CB-48BDDB8A13F8}"/>
              </a:ext>
            </a:extLst>
          </p:cNvPr>
          <p:cNvSpPr/>
          <p:nvPr userDrawn="1"/>
        </p:nvSpPr>
        <p:spPr>
          <a:xfrm>
            <a:off x="0" y="857250"/>
            <a:ext cx="12192000" cy="2809875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A1D714DC-CED7-4EC8-8860-20FB081D8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295400"/>
            <a:ext cx="10868025" cy="1914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i="1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“Click to Edit Quote Text”</a:t>
            </a:r>
            <a:endParaRPr lang="en-CA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xmlns="" id="{BE545A1B-ABA3-4DED-821E-0CEDFF016B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293" y="3921240"/>
            <a:ext cx="11664957" cy="2031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xmlns="" id="{AE323915-0415-4264-A455-3E7D7E7B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4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E19C57-89AF-4DD7-AA79-316F57678593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C689B7DE-1324-43C1-95AD-351B16009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CC72A7-D63B-4FDB-B9AC-0003979665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1A0993-379B-449A-87CB-48BDDB8A13F8}"/>
              </a:ext>
            </a:extLst>
          </p:cNvPr>
          <p:cNvSpPr/>
          <p:nvPr userDrawn="1"/>
        </p:nvSpPr>
        <p:spPr>
          <a:xfrm>
            <a:off x="7743824" y="857250"/>
            <a:ext cx="4448175" cy="5095875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A1D714DC-CED7-4EC8-8860-20FB081D8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407" y="1190685"/>
            <a:ext cx="3683007" cy="44195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i="1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“Click to Edit Quote Text”</a:t>
            </a:r>
            <a:endParaRPr lang="en-CA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xmlns="" id="{BE545A1B-ABA3-4DED-821E-0CEDFF016B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4752" y="1620347"/>
            <a:ext cx="7148521" cy="11228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B0707F45-E8D1-48DB-B4C2-842C8E62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7E7CA534-AE42-439F-BBC3-34E459A1C6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3" y="1130303"/>
            <a:ext cx="7148521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Heading</a:t>
            </a:r>
            <a:endParaRPr lang="en-C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DE8E817-645B-4834-91BD-9F423C9B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646543"/>
            <a:ext cx="6627813" cy="2033529"/>
          </a:xfrm>
          <a:prstGeom prst="rect">
            <a:avLst/>
          </a:prstGeom>
        </p:spPr>
        <p:txBody>
          <a:bodyPr/>
          <a:lstStyle>
            <a:lvl1pPr>
              <a:buClr>
                <a:srgbClr val="40C1AC"/>
              </a:buClr>
              <a:defRPr sz="18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1pPr>
            <a:lvl2pPr>
              <a:buClr>
                <a:srgbClr val="40C1AC"/>
              </a:buClr>
              <a:defRPr sz="16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2pPr>
            <a:lvl3pPr>
              <a:buClr>
                <a:srgbClr val="40C1AC"/>
              </a:buClr>
              <a:defRPr sz="1400">
                <a:solidFill>
                  <a:schemeClr val="tx1">
                    <a:lumMod val="50000"/>
                  </a:schemeClr>
                </a:solidFill>
                <a:latin typeface="Proxima Nova Lt" panose="02000506030000020004" pitchFamily="50" charset="0"/>
              </a:defRPr>
            </a:lvl3pPr>
            <a:lvl4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4pPr>
            <a:lvl5pPr>
              <a:buClr>
                <a:srgbClr val="40C1AC"/>
              </a:buClr>
              <a:defRPr sz="2200">
                <a:latin typeface="Proxima Nova Lt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4668D710-8341-45DD-B5E9-60787B9630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292" y="3163832"/>
            <a:ext cx="7148521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Bullet Header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47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2AA200-0CA8-480D-8513-869F4BC49036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xmlns="" id="{DB383ECF-A39E-42AF-8E4F-536A704C79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44EB7D-45B8-48FF-9D14-51FAA620A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B906A575-65C2-4C78-9CD4-FD6C19A137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443" y="1130303"/>
            <a:ext cx="43116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1 Heading</a:t>
            </a:r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AD001E63-3CE4-43FD-8981-7C2C2BE31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443" y="1600426"/>
            <a:ext cx="5111757" cy="426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xmlns="" id="{1CB4DE11-91A7-47D9-A949-4CFC234520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6818" y="1130303"/>
            <a:ext cx="43116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2 Heading</a:t>
            </a:r>
            <a:endParaRPr lang="en-C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FE356CE9-D1A0-45CB-B8E4-65560C667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6818" y="1600427"/>
            <a:ext cx="5111757" cy="4266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2530EA2C-730D-4A91-A5D3-61C94A37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84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2AA200-0CA8-480D-8513-869F4BC49036}"/>
              </a:ext>
            </a:extLst>
          </p:cNvPr>
          <p:cNvSpPr/>
          <p:nvPr userDrawn="1"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xmlns="" id="{DB383ECF-A39E-42AF-8E4F-536A704C79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718" y="139590"/>
            <a:ext cx="11693532" cy="717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PAGE TITLE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44EB7D-45B8-48FF-9D14-51FAA620A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82" y="6108810"/>
            <a:ext cx="1257300" cy="6096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B906A575-65C2-4C78-9CD4-FD6C19A137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818" y="1130303"/>
            <a:ext cx="25971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1 Heading</a:t>
            </a:r>
            <a:endParaRPr lang="en-CA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AD001E63-3CE4-43FD-8981-7C2C2BE31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818" y="1600426"/>
            <a:ext cx="3187707" cy="426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xmlns="" id="{1CB4DE11-91A7-47D9-A949-4CFC234520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0394" y="1130303"/>
            <a:ext cx="25971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2 Heading</a:t>
            </a:r>
            <a:endParaRPr lang="en-CA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xmlns="" id="{FE356CE9-D1A0-45CB-B8E4-65560C667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0394" y="1600427"/>
            <a:ext cx="3187707" cy="4266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xmlns="" id="{DE7F41D2-5929-41BE-B715-5888DEA370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8970" y="1130303"/>
            <a:ext cx="2597157" cy="425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0C1AC"/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Content 3 Heading</a:t>
            </a:r>
            <a:endParaRPr lang="en-CA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xmlns="" id="{3BF97CBB-CF84-4497-A233-11208A606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8970" y="1600427"/>
            <a:ext cx="3187707" cy="4266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pPr lvl="0"/>
            <a:r>
              <a:rPr lang="en-US" dirty="0"/>
              <a:t>Click to Edit Content Text</a:t>
            </a:r>
            <a:endParaRPr lang="en-CA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45D016E5-BAC5-4817-97B6-7BA2184D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 anchor="b"/>
          <a:lstStyle>
            <a:lvl1pPr algn="l">
              <a:defRPr/>
            </a:lvl1pPr>
          </a:lstStyle>
          <a:p>
            <a:fld id="{EAD93AEC-95F5-4B32-96A3-0DC284BF9FB0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55C3B3-9350-4151-8047-8CEF3603B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3AEC-95F5-4B32-96A3-0DC284BF9FB0}" type="slidenum">
              <a:rPr lang="en-CA" smtClean="0"/>
              <a:t>‹#›</a:t>
            </a:fld>
            <a:endParaRPr lang="en-CA" dirty="0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117697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  <p:sldLayoutId id="2147483664" r:id="rId5"/>
    <p:sldLayoutId id="2147483653" r:id="rId6"/>
    <p:sldLayoutId id="2147483659" r:id="rId7"/>
    <p:sldLayoutId id="2147483655" r:id="rId8"/>
    <p:sldLayoutId id="2147483660" r:id="rId9"/>
    <p:sldLayoutId id="2147483654" r:id="rId10"/>
    <p:sldLayoutId id="2147483662" r:id="rId11"/>
    <p:sldLayoutId id="2147483663" r:id="rId12"/>
    <p:sldLayoutId id="2147483661" r:id="rId13"/>
    <p:sldLayoutId id="2147483656" r:id="rId14"/>
    <p:sldLayoutId id="2147483657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>
            <a:extLst>
              <a:ext uri="{FF2B5EF4-FFF2-40B4-BE49-F238E27FC236}">
                <a16:creationId xmlns:a16="http://schemas.microsoft.com/office/drawing/2014/main" xmlns="" id="{429A604B-EA36-4E2A-AE12-4F91F3B37AD2}"/>
              </a:ext>
            </a:extLst>
          </p:cNvPr>
          <p:cNvSpPr txBox="1">
            <a:spLocks/>
          </p:cNvSpPr>
          <p:nvPr/>
        </p:nvSpPr>
        <p:spPr>
          <a:xfrm>
            <a:off x="3971924" y="532928"/>
            <a:ext cx="6010275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40C1AC"/>
                </a:solidFill>
              </a:rPr>
              <a:t>Payment Technology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61F7A-CD8E-4CEA-AC65-361B755A0A4F}"/>
              </a:ext>
            </a:extLst>
          </p:cNvPr>
          <p:cNvSpPr txBox="1"/>
          <p:nvPr/>
        </p:nvSpPr>
        <p:spPr>
          <a:xfrm>
            <a:off x="815974" y="5045051"/>
            <a:ext cx="5089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Proxima Nova Bl" panose="02000506030000020004" pitchFamily="50" charset="0"/>
              </a:rPr>
              <a:t>EXPRESS FUNDING</a:t>
            </a:r>
          </a:p>
          <a:p>
            <a:r>
              <a:rPr lang="en-CA" sz="3200" dirty="0">
                <a:solidFill>
                  <a:schemeClr val="bg1"/>
                </a:solidFill>
                <a:latin typeface="Proxima Nova Bl" panose="02000506030000020004" pitchFamily="50" charset="0"/>
              </a:rPr>
              <a:t>GUIDE</a:t>
            </a:r>
          </a:p>
        </p:txBody>
      </p:sp>
      <p:pic>
        <p:nvPicPr>
          <p:cNvPr id="8" name="Picture 7" descr="Nuvei_NO_TAG-PMS_white-3000px.png">
            <a:extLst>
              <a:ext uri="{FF2B5EF4-FFF2-40B4-BE49-F238E27FC236}">
                <a16:creationId xmlns:a16="http://schemas.microsoft.com/office/drawing/2014/main" xmlns="" id="{92374E3E-523D-4796-888B-6489B6847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768" y="2391832"/>
            <a:ext cx="6261096" cy="2087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5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FUNDING SCHEDULES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79D7B89D-2D31-49A4-9DC9-D1E341475CB3}"/>
              </a:ext>
            </a:extLst>
          </p:cNvPr>
          <p:cNvSpPr txBox="1">
            <a:spLocks/>
          </p:cNvSpPr>
          <p:nvPr/>
        </p:nvSpPr>
        <p:spPr>
          <a:xfrm>
            <a:off x="241292" y="1130303"/>
            <a:ext cx="11693532" cy="4256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40C1AC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7 DAYS/WEEK, 365 DAYS/YEAR (TIMES IN EASTERN)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EBEE608-B754-4479-811D-7E7D93406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767807"/>
              </p:ext>
            </p:extLst>
          </p:nvPr>
        </p:nvGraphicFramePr>
        <p:xfrm>
          <a:off x="1003300" y="1829025"/>
          <a:ext cx="10185400" cy="3043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918079829"/>
                    </a:ext>
                  </a:extLst>
                </a:gridCol>
                <a:gridCol w="8890000">
                  <a:extLst>
                    <a:ext uri="{9D8B030D-6E8A-4147-A177-3AD203B41FA5}">
                      <a16:colId xmlns:a16="http://schemas.microsoft.com/office/drawing/2014/main" xmlns="" val="72873745"/>
                    </a:ext>
                  </a:extLst>
                </a:gridCol>
              </a:tblGrid>
              <a:tr h="6086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CA" b="1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FUNDING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6085151"/>
                  </a:ext>
                </a:extLst>
              </a:tr>
              <a:tr h="6086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pm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Merchant batches out before 6 pm EST.  Will be funded between 7 - 8 pm EST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7074832"/>
                  </a:ext>
                </a:extLst>
              </a:tr>
              <a:tr h="6086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 pm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Merchant batches out before 9 pm EST.  Will be funded between 10 - 11 pm EST 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8171557"/>
                  </a:ext>
                </a:extLst>
              </a:tr>
              <a:tr h="6086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pm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Merchant batches out before 11 pm EST.  Will be funded between 12 - 2 am EST 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0649762"/>
                  </a:ext>
                </a:extLst>
              </a:tr>
              <a:tr h="6086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3:00 am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Merchant batches out before 3 am EST.   Will be funded between 4 - 5 am EST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91022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12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234" y="3070170"/>
            <a:ext cx="11693532" cy="71766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Proxima Nova Rg"/>
              </a:rPr>
              <a:t>HOW DO MERCHANTS ENROLL?</a:t>
            </a:r>
            <a:endParaRPr lang="en-US" sz="1800" b="1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F2C127-2E9B-49BF-9E6A-DE5B620187B6}"/>
              </a:ext>
            </a:extLst>
          </p:cNvPr>
          <p:cNvSpPr/>
          <p:nvPr/>
        </p:nvSpPr>
        <p:spPr>
          <a:xfrm>
            <a:off x="0" y="-2971"/>
            <a:ext cx="12196800" cy="190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6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ENROLLMENT PROCESS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39AE51-B18D-43CA-99CF-28B8A5FA9F83}"/>
              </a:ext>
            </a:extLst>
          </p:cNvPr>
          <p:cNvSpPr/>
          <p:nvPr/>
        </p:nvSpPr>
        <p:spPr>
          <a:xfrm>
            <a:off x="584193" y="1829025"/>
            <a:ext cx="106680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Once the addendum is signed, the merchant is sent a welcome email inviting them to log into their Merchant Dashboard to register. In phase 2 of the rollout, this process will be integrated into WebApp.</a:t>
            </a:r>
          </a:p>
          <a:p>
            <a:pPr marL="457200" indent="-457200">
              <a:spcAft>
                <a:spcPts val="120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merchant is presented with a new tab labeled EXPRESS FUNDING. This tab includes all fields required to register.</a:t>
            </a:r>
            <a:endParaRPr lang="en-CA" sz="2000" i="1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Along with basic business information, a bank debit card tied to the business bank account is required for Express Funding to be activated. A personal debit card is accepted if the merchant is a sole proprietor.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E43B18D2-0362-4AD6-8A70-D5DBC98424EF}"/>
              </a:ext>
            </a:extLst>
          </p:cNvPr>
          <p:cNvSpPr txBox="1">
            <a:spLocks/>
          </p:cNvSpPr>
          <p:nvPr/>
        </p:nvSpPr>
        <p:spPr>
          <a:xfrm>
            <a:off x="241292" y="1130303"/>
            <a:ext cx="11693532" cy="4256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40C1AC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MERCHANTS CAN ENROLL QUICKLY AND EASILY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B26BED-7D78-4468-98D6-8AFE9829ED92}"/>
              </a:ext>
            </a:extLst>
          </p:cNvPr>
          <p:cNvSpPr/>
          <p:nvPr/>
        </p:nvSpPr>
        <p:spPr>
          <a:xfrm>
            <a:off x="2660650" y="5049681"/>
            <a:ext cx="669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40C1AC"/>
              </a:buClr>
            </a:pPr>
            <a:r>
              <a:rPr lang="en-CA" sz="20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Once the above signup is completed, Express Funding will be activated within 48 - 72 business hours.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D869EC8-A98C-4C84-9F0A-19960DD5909A}"/>
              </a:ext>
            </a:extLst>
          </p:cNvPr>
          <p:cNvCxnSpPr>
            <a:cxnSpLocks/>
          </p:cNvCxnSpPr>
          <p:nvPr/>
        </p:nvCxnSpPr>
        <p:spPr>
          <a:xfrm>
            <a:off x="762000" y="4853991"/>
            <a:ext cx="1049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232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98F1B1-9F5D-4A44-AB38-6BAC23F12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78" y="1008622"/>
            <a:ext cx="5176809" cy="56034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REGISTRATION STEP 1/3: CLICK EMAIL LINK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7C8CD65-5696-4139-A3B0-FBDBAC3B00A4}"/>
              </a:ext>
            </a:extLst>
          </p:cNvPr>
          <p:cNvSpPr/>
          <p:nvPr/>
        </p:nvSpPr>
        <p:spPr>
          <a:xfrm>
            <a:off x="3246430" y="1008622"/>
            <a:ext cx="5626107" cy="5594350"/>
          </a:xfrm>
          <a:prstGeom prst="roundRect">
            <a:avLst>
              <a:gd name="adj" fmla="val 1123"/>
            </a:avLst>
          </a:prstGeom>
          <a:noFill/>
          <a:ln w="15875">
            <a:solidFill>
              <a:srgbClr val="081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7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D7D7B4D-4E5B-4D8A-9172-062F8340C46D}"/>
              </a:ext>
            </a:extLst>
          </p:cNvPr>
          <p:cNvSpPr/>
          <p:nvPr/>
        </p:nvSpPr>
        <p:spPr>
          <a:xfrm>
            <a:off x="3233732" y="5363024"/>
            <a:ext cx="5626107" cy="320927"/>
          </a:xfrm>
          <a:custGeom>
            <a:avLst/>
            <a:gdLst>
              <a:gd name="connsiteX0" fmla="*/ 0 w 5638800"/>
              <a:gd name="connsiteY0" fmla="*/ 318318 h 320927"/>
              <a:gd name="connsiteX1" fmla="*/ 3378200 w 5638800"/>
              <a:gd name="connsiteY1" fmla="*/ 818 h 320927"/>
              <a:gd name="connsiteX2" fmla="*/ 4102100 w 5638800"/>
              <a:gd name="connsiteY2" fmla="*/ 229418 h 320927"/>
              <a:gd name="connsiteX3" fmla="*/ 4889500 w 5638800"/>
              <a:gd name="connsiteY3" fmla="*/ 318318 h 320927"/>
              <a:gd name="connsiteX4" fmla="*/ 5638800 w 5638800"/>
              <a:gd name="connsiteY4" fmla="*/ 140518 h 320927"/>
              <a:gd name="connsiteX5" fmla="*/ 5638800 w 5638800"/>
              <a:gd name="connsiteY5" fmla="*/ 140518 h 320927"/>
              <a:gd name="connsiteX6" fmla="*/ 5638800 w 5638800"/>
              <a:gd name="connsiteY6" fmla="*/ 216718 h 32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0" h="320927">
                <a:moveTo>
                  <a:pt x="0" y="318318"/>
                </a:moveTo>
                <a:cubicBezTo>
                  <a:pt x="1347258" y="166976"/>
                  <a:pt x="2694517" y="15635"/>
                  <a:pt x="3378200" y="818"/>
                </a:cubicBezTo>
                <a:cubicBezTo>
                  <a:pt x="4061883" y="-13999"/>
                  <a:pt x="3850217" y="176501"/>
                  <a:pt x="4102100" y="229418"/>
                </a:cubicBezTo>
                <a:cubicBezTo>
                  <a:pt x="4353983" y="282335"/>
                  <a:pt x="4633383" y="333135"/>
                  <a:pt x="4889500" y="318318"/>
                </a:cubicBezTo>
                <a:cubicBezTo>
                  <a:pt x="5145617" y="303501"/>
                  <a:pt x="5638800" y="140518"/>
                  <a:pt x="5638800" y="140518"/>
                </a:cubicBezTo>
                <a:lnTo>
                  <a:pt x="5638800" y="140518"/>
                </a:lnTo>
                <a:lnTo>
                  <a:pt x="5638800" y="216718"/>
                </a:lnTo>
              </a:path>
            </a:pathLst>
          </a:custGeom>
          <a:noFill/>
          <a:ln>
            <a:solidFill>
              <a:schemeClr val="accent6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C65B6BED-881C-446F-AD23-BEC06E34A3E2}"/>
              </a:ext>
            </a:extLst>
          </p:cNvPr>
          <p:cNvSpPr/>
          <p:nvPr/>
        </p:nvSpPr>
        <p:spPr>
          <a:xfrm>
            <a:off x="3233732" y="5569848"/>
            <a:ext cx="5638800" cy="320927"/>
          </a:xfrm>
          <a:custGeom>
            <a:avLst/>
            <a:gdLst>
              <a:gd name="connsiteX0" fmla="*/ 0 w 5638800"/>
              <a:gd name="connsiteY0" fmla="*/ 318318 h 320927"/>
              <a:gd name="connsiteX1" fmla="*/ 3378200 w 5638800"/>
              <a:gd name="connsiteY1" fmla="*/ 818 h 320927"/>
              <a:gd name="connsiteX2" fmla="*/ 4102100 w 5638800"/>
              <a:gd name="connsiteY2" fmla="*/ 229418 h 320927"/>
              <a:gd name="connsiteX3" fmla="*/ 4889500 w 5638800"/>
              <a:gd name="connsiteY3" fmla="*/ 318318 h 320927"/>
              <a:gd name="connsiteX4" fmla="*/ 5638800 w 5638800"/>
              <a:gd name="connsiteY4" fmla="*/ 140518 h 320927"/>
              <a:gd name="connsiteX5" fmla="*/ 5638800 w 5638800"/>
              <a:gd name="connsiteY5" fmla="*/ 140518 h 320927"/>
              <a:gd name="connsiteX6" fmla="*/ 5638800 w 5638800"/>
              <a:gd name="connsiteY6" fmla="*/ 216718 h 32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0" h="320927">
                <a:moveTo>
                  <a:pt x="0" y="318318"/>
                </a:moveTo>
                <a:cubicBezTo>
                  <a:pt x="1347258" y="166976"/>
                  <a:pt x="2694517" y="15635"/>
                  <a:pt x="3378200" y="818"/>
                </a:cubicBezTo>
                <a:cubicBezTo>
                  <a:pt x="4061883" y="-13999"/>
                  <a:pt x="3850217" y="176501"/>
                  <a:pt x="4102100" y="229418"/>
                </a:cubicBezTo>
                <a:cubicBezTo>
                  <a:pt x="4353983" y="282335"/>
                  <a:pt x="4633383" y="333135"/>
                  <a:pt x="4889500" y="318318"/>
                </a:cubicBezTo>
                <a:cubicBezTo>
                  <a:pt x="5145617" y="303501"/>
                  <a:pt x="5638800" y="140518"/>
                  <a:pt x="5638800" y="140518"/>
                </a:cubicBezTo>
                <a:lnTo>
                  <a:pt x="5638800" y="140518"/>
                </a:lnTo>
                <a:lnTo>
                  <a:pt x="5638800" y="216718"/>
                </a:lnTo>
              </a:path>
            </a:pathLst>
          </a:custGeom>
          <a:noFill/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REGISTRATION STEP 2/3: ACCEPT TERMS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98F1B1-9F5D-4A44-AB38-6BAC23F12A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0" r="54" b="5985"/>
          <a:stretch/>
        </p:blipFill>
        <p:spPr>
          <a:xfrm>
            <a:off x="3246430" y="1111248"/>
            <a:ext cx="5626107" cy="4254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4418C3-002E-4A34-9B77-4FE859E754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045" r="1629" b="15231"/>
          <a:stretch/>
        </p:blipFill>
        <p:spPr>
          <a:xfrm>
            <a:off x="3246429" y="5979083"/>
            <a:ext cx="5626103" cy="78212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7C8CD65-5696-4139-A3B0-FBDBAC3B00A4}"/>
              </a:ext>
            </a:extLst>
          </p:cNvPr>
          <p:cNvSpPr/>
          <p:nvPr/>
        </p:nvSpPr>
        <p:spPr>
          <a:xfrm>
            <a:off x="3246430" y="933562"/>
            <a:ext cx="5626107" cy="5784848"/>
          </a:xfrm>
          <a:prstGeom prst="roundRect">
            <a:avLst>
              <a:gd name="adj" fmla="val 1123"/>
            </a:avLst>
          </a:prstGeom>
          <a:noFill/>
          <a:ln w="15875">
            <a:solidFill>
              <a:srgbClr val="081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7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5290FE-A079-4FA7-8C0C-2FAD49604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688" r="14009"/>
          <a:stretch/>
        </p:blipFill>
        <p:spPr>
          <a:xfrm>
            <a:off x="1829535" y="1409700"/>
            <a:ext cx="8057555" cy="50197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REGISTRATION STEP 3/3: FILL INFORMATION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3CBC7B7-35E1-4AA4-ADDA-4DED146EB56F}"/>
              </a:ext>
            </a:extLst>
          </p:cNvPr>
          <p:cNvSpPr/>
          <p:nvPr/>
        </p:nvSpPr>
        <p:spPr>
          <a:xfrm>
            <a:off x="1829535" y="1219897"/>
            <a:ext cx="8057555" cy="5209588"/>
          </a:xfrm>
          <a:prstGeom prst="roundRect">
            <a:avLst>
              <a:gd name="adj" fmla="val 1123"/>
            </a:avLst>
          </a:prstGeom>
          <a:noFill/>
          <a:ln w="15875">
            <a:solidFill>
              <a:srgbClr val="081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35A14D-6537-4AC2-952F-A48DF45F95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123" r="86454" b="89498"/>
          <a:stretch/>
        </p:blipFill>
        <p:spPr>
          <a:xfrm>
            <a:off x="1943099" y="1409700"/>
            <a:ext cx="1219201" cy="652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947108-D737-4DBD-8D6F-3EFE40154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b="-1"/>
          <a:stretch/>
        </p:blipFill>
        <p:spPr>
          <a:xfrm>
            <a:off x="1829534" y="994116"/>
            <a:ext cx="8057556" cy="56352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ACTIVE EXPRESS FUNDING SAMPLE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92F6FA9-CCFB-475A-9068-0660F8CE7CDD}"/>
              </a:ext>
            </a:extLst>
          </p:cNvPr>
          <p:cNvSpPr/>
          <p:nvPr/>
        </p:nvSpPr>
        <p:spPr>
          <a:xfrm>
            <a:off x="1829535" y="968716"/>
            <a:ext cx="8057555" cy="5736994"/>
          </a:xfrm>
          <a:prstGeom prst="roundRect">
            <a:avLst>
              <a:gd name="adj" fmla="val 1123"/>
            </a:avLst>
          </a:prstGeom>
          <a:noFill/>
          <a:ln w="15875">
            <a:solidFill>
              <a:srgbClr val="081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7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49FDA8-21B1-4A68-ADDB-AD9D5DCDC8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118118" y="4953001"/>
            <a:ext cx="4824162" cy="11964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lang="fr-CA" sz="4800" b="1" kern="1200" cap="all" dirty="0" smtClean="0">
                <a:solidFill>
                  <a:schemeClr val="bg1"/>
                </a:solidFill>
                <a:latin typeface="ProximaNova-Extrabld"/>
                <a:ea typeface="+mn-ea"/>
                <a:cs typeface="ProximaNova-Extrabld"/>
              </a:defRPr>
            </a:lvl1pPr>
            <a:lvl2pPr marL="266700" indent="-266700">
              <a:spcAft>
                <a:spcPts val="600"/>
              </a:spcAft>
              <a:buFont typeface="Wingdings" charset="2"/>
              <a:buChar char="§"/>
              <a:defRPr>
                <a:solidFill>
                  <a:schemeClr val="bg1"/>
                </a:solidFill>
                <a:latin typeface="Proxima Nova Semibold"/>
                <a:ea typeface="+mn-ea"/>
                <a:cs typeface="Proxima Nova Semibold"/>
              </a:defRPr>
            </a:lvl2pPr>
            <a:lvl3pPr marL="914400" indent="0">
              <a:spcAft>
                <a:spcPts val="600"/>
              </a:spcAft>
              <a:buFont typeface="Lucida Grande"/>
              <a:buNone/>
              <a:defRPr lang="fr-CA" sz="1400" dirty="0" smtClean="0">
                <a:solidFill>
                  <a:schemeClr val="bg1"/>
                </a:solidFill>
                <a:latin typeface="Proxima Nova"/>
                <a:ea typeface="+mn-ea"/>
                <a:cs typeface="Proxima Nova"/>
              </a:defRPr>
            </a:lvl3pPr>
            <a:lvl4pPr marL="1074738" indent="-160338">
              <a:defRPr>
                <a:latin typeface="Proxima Nova Light"/>
                <a:ea typeface="+mn-ea"/>
                <a:cs typeface="Proxima Nova Light"/>
              </a:defRPr>
            </a:lvl4pPr>
            <a:lvl5pPr marL="1168400" indent="-95250">
              <a:spcAft>
                <a:spcPts val="600"/>
              </a:spcAft>
              <a:buClrTx/>
              <a:buFont typeface="Wingdings" charset="2"/>
              <a:buChar char="§"/>
              <a:defRPr sz="1050">
                <a:solidFill>
                  <a:schemeClr val="bg1"/>
                </a:solidFill>
                <a:latin typeface="Proxima Nova Light"/>
                <a:ea typeface="+mn-ea"/>
                <a:cs typeface="Proxima Nova 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1200" b="0" cap="none" dirty="0">
                <a:latin typeface="+mj-lt"/>
              </a:rPr>
              <a:t>5000 Legacy Drive, Suite 320 Plano, TX 75024, USA</a:t>
            </a:r>
          </a:p>
          <a:p>
            <a:pPr>
              <a:lnSpc>
                <a:spcPts val="1600"/>
              </a:lnSpc>
            </a:pPr>
            <a:r>
              <a:rPr lang="en-US" sz="1200" b="0" cap="none" dirty="0">
                <a:latin typeface="+mj-lt"/>
              </a:rPr>
              <a:t>1 877-462-7486</a:t>
            </a:r>
          </a:p>
          <a:p>
            <a:pPr>
              <a:lnSpc>
                <a:spcPts val="1600"/>
              </a:lnSpc>
            </a:pPr>
            <a:endParaRPr lang="en-US" sz="1200" b="0" cap="none" dirty="0">
              <a:latin typeface="+mj-lt"/>
            </a:endParaRPr>
          </a:p>
          <a:p>
            <a:pPr>
              <a:lnSpc>
                <a:spcPts val="1600"/>
              </a:lnSpc>
            </a:pPr>
            <a:r>
              <a:rPr lang="en-US" sz="1200" b="0" cap="none" dirty="0">
                <a:latin typeface="+mj-lt"/>
              </a:rPr>
              <a:t>1100 René-Lévesque, 9th Floor, Montréal, QC, H3B 4N4 Canada</a:t>
            </a:r>
            <a:br>
              <a:rPr lang="en-US" sz="1200" b="0" cap="none" dirty="0">
                <a:latin typeface="+mj-lt"/>
              </a:rPr>
            </a:br>
            <a:r>
              <a:rPr lang="en-US" sz="1200" b="0" cap="none" dirty="0">
                <a:latin typeface="+mj-lt"/>
              </a:rPr>
              <a:t>1  866-693-2000</a:t>
            </a:r>
          </a:p>
          <a:p>
            <a:pPr>
              <a:lnSpc>
                <a:spcPts val="1600"/>
              </a:lnSpc>
            </a:pPr>
            <a:endParaRPr lang="en-US" sz="1200" b="0" cap="none" dirty="0">
              <a:latin typeface="+mj-lt"/>
            </a:endParaRPr>
          </a:p>
        </p:txBody>
      </p:sp>
      <p:pic>
        <p:nvPicPr>
          <p:cNvPr id="11" name="Picture 10" descr="NUVEI_SQUARE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47" y="1981200"/>
            <a:ext cx="3522134" cy="1981200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118118" y="6202363"/>
            <a:ext cx="4824162" cy="2936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lang="fr-CA" sz="4800" b="1" kern="1200" cap="all" dirty="0" smtClean="0">
                <a:solidFill>
                  <a:schemeClr val="bg1"/>
                </a:solidFill>
                <a:latin typeface="ProximaNova-Extrabld"/>
                <a:ea typeface="+mn-ea"/>
                <a:cs typeface="ProximaNova-Extrabld"/>
              </a:defRPr>
            </a:lvl1pPr>
            <a:lvl2pPr marL="266700" indent="-266700">
              <a:spcAft>
                <a:spcPts val="600"/>
              </a:spcAft>
              <a:buFont typeface="Wingdings" charset="2"/>
              <a:buChar char="§"/>
              <a:defRPr>
                <a:solidFill>
                  <a:schemeClr val="bg1"/>
                </a:solidFill>
                <a:latin typeface="Proxima Nova Semibold"/>
                <a:ea typeface="+mn-ea"/>
                <a:cs typeface="Proxima Nova Semibold"/>
              </a:defRPr>
            </a:lvl2pPr>
            <a:lvl3pPr marL="914400" indent="0">
              <a:spcAft>
                <a:spcPts val="600"/>
              </a:spcAft>
              <a:buFont typeface="Lucida Grande"/>
              <a:buNone/>
              <a:defRPr lang="fr-CA" sz="1400" dirty="0" smtClean="0">
                <a:solidFill>
                  <a:schemeClr val="bg1"/>
                </a:solidFill>
                <a:latin typeface="Proxima Nova"/>
                <a:ea typeface="+mn-ea"/>
                <a:cs typeface="Proxima Nova"/>
              </a:defRPr>
            </a:lvl3pPr>
            <a:lvl4pPr marL="1074738" indent="-160338">
              <a:defRPr>
                <a:latin typeface="Proxima Nova Light"/>
                <a:ea typeface="+mn-ea"/>
                <a:cs typeface="Proxima Nova Light"/>
              </a:defRPr>
            </a:lvl4pPr>
            <a:lvl5pPr marL="1168400" indent="-95250">
              <a:spcAft>
                <a:spcPts val="600"/>
              </a:spcAft>
              <a:buClrTx/>
              <a:buFont typeface="Wingdings" charset="2"/>
              <a:buChar char="§"/>
              <a:defRPr sz="1050">
                <a:solidFill>
                  <a:schemeClr val="bg1"/>
                </a:solidFill>
                <a:latin typeface="Proxima Nova Light"/>
                <a:ea typeface="+mn-ea"/>
                <a:cs typeface="Proxima Nova 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en-US" sz="2000" cap="none" dirty="0">
                <a:latin typeface="+mj-lt"/>
              </a:rPr>
              <a:t>nuvei.com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BE6D1C-4AA9-4D39-BD2C-087CC61F8D6A}"/>
              </a:ext>
            </a:extLst>
          </p:cNvPr>
          <p:cNvSpPr txBox="1"/>
          <p:nvPr/>
        </p:nvSpPr>
        <p:spPr>
          <a:xfrm>
            <a:off x="6315075" y="2125414"/>
            <a:ext cx="35221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chemeClr val="bg1"/>
                </a:solidFill>
                <a:latin typeface="Proxima Nova Bl" panose="02000506030000020004" pitchFamily="50" charset="0"/>
              </a:rPr>
              <a:t>PAVING</a:t>
            </a:r>
          </a:p>
          <a:p>
            <a:r>
              <a:rPr lang="en-CA" sz="2600" dirty="0">
                <a:solidFill>
                  <a:schemeClr val="bg1"/>
                </a:solidFill>
                <a:latin typeface="Proxima Nova Bl" panose="02000506030000020004" pitchFamily="50" charset="0"/>
              </a:rPr>
              <a:t>THE WAY</a:t>
            </a:r>
          </a:p>
          <a:p>
            <a:r>
              <a:rPr lang="en-CA" sz="2600" dirty="0">
                <a:solidFill>
                  <a:schemeClr val="bg1"/>
                </a:solidFill>
                <a:latin typeface="Proxima Nova Bl" panose="02000506030000020004" pitchFamily="50" charset="0"/>
              </a:rPr>
              <a:t>TO GREAT</a:t>
            </a:r>
          </a:p>
          <a:p>
            <a:r>
              <a:rPr lang="en-CA" sz="2600" dirty="0">
                <a:solidFill>
                  <a:schemeClr val="bg1"/>
                </a:solidFill>
                <a:latin typeface="Proxima Nova Bl" panose="02000506030000020004" pitchFamily="50" charset="0"/>
              </a:rPr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40613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INTRODUCING EXPRESS FUNDING FROM NUVEI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644EB8-0C14-4631-8890-6F8677BC3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8" y="1210866"/>
            <a:ext cx="11633324" cy="466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E8D1FC-624F-4B80-AB19-ED1DE41E0193}"/>
              </a:ext>
            </a:extLst>
          </p:cNvPr>
          <p:cNvSpPr/>
          <p:nvPr/>
        </p:nvSpPr>
        <p:spPr>
          <a:xfrm>
            <a:off x="6237283" y="857250"/>
            <a:ext cx="5954717" cy="5124432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09980E9-B9CA-4954-9E2B-5FC56CB0C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EXPRESS FUNDING OVERVIEW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3AEC-95F5-4B32-96A3-0DC284BF9FB0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84" name="TextBox 25"/>
          <p:cNvSpPr txBox="1"/>
          <p:nvPr/>
        </p:nvSpPr>
        <p:spPr>
          <a:xfrm>
            <a:off x="533399" y="1224197"/>
            <a:ext cx="4775201" cy="46012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>
                <a:solidFill>
                  <a:schemeClr val="tx2"/>
                </a:solidFill>
              </a:rPr>
              <a:t>Nuvei understands the challenges faced by many small and mid-sized enterprises. Now, we’re delivering the perfect solution to help them better manage cash flow. </a:t>
            </a:r>
          </a:p>
          <a:p>
            <a:endParaRPr lang="en-CA" sz="1600" dirty="0">
              <a:cs typeface="Calibri Light" panose="020F0302020204030204" pitchFamily="34" charset="0"/>
            </a:endParaRPr>
          </a:p>
          <a:p>
            <a:endParaRPr lang="en-CA" sz="700" dirty="0">
              <a:cs typeface="Calibri Light" panose="020F030202020403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cs typeface="Calibri Light" panose="020F0302020204030204" pitchFamily="34" charset="0"/>
              </a:rPr>
              <a:t>Nuvei’s Express Funding allows merchants to receive their deposits of credit and debit card sales much faster than the standard funding cycle. </a:t>
            </a:r>
          </a:p>
          <a:p>
            <a:endParaRPr lang="en-CA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r>
              <a:rPr lang="en-CA" dirty="0">
                <a:solidFill>
                  <a:schemeClr val="tx2"/>
                </a:solidFill>
                <a:cs typeface="Calibri Light" panose="020F0302020204030204" pitchFamily="34" charset="0"/>
              </a:rPr>
              <a:t>Businesses that rely on fast access to cash for meeting payroll and purchasing inventory can now take advantage of multiple same-day funding windows to receive their cash almost instantly! </a:t>
            </a:r>
          </a:p>
          <a:p>
            <a:endParaRPr lang="en-CA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533399" y="2656840"/>
            <a:ext cx="4775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057CEF-6684-4DC8-882E-C365872CD80C}"/>
              </a:ext>
            </a:extLst>
          </p:cNvPr>
          <p:cNvSpPr/>
          <p:nvPr/>
        </p:nvSpPr>
        <p:spPr>
          <a:xfrm>
            <a:off x="6440483" y="1109897"/>
            <a:ext cx="5465767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0C1AC"/>
              </a:buClr>
            </a:pPr>
            <a:r>
              <a:rPr lang="en-CA" sz="3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FEATURES &amp; BENEFITS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Simple signup: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Signing up is simple and straight- forward. An online link is provided to merchants to register.</a:t>
            </a:r>
          </a:p>
          <a:p>
            <a:pPr marL="285750" lvl="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Seamless process: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cost is deducted automatically during each batch event (percentage or flat fee).</a:t>
            </a:r>
          </a:p>
          <a:p>
            <a:pPr marL="285750" lvl="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Transparent reporting: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Nuvei’s Merchant Dashboard clearly outlines Express Funding amounts requested, funded and associated fees.</a:t>
            </a:r>
            <a:endParaRPr lang="en-CA" i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Available to new and existing merchants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Nuvei Partners can benefit by signing up new merchants or switch existing clients to Express Funding.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8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234" y="3070170"/>
            <a:ext cx="11693532" cy="71766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Proxima Nova Rg"/>
              </a:rPr>
              <a:t>WHO IS ELIGIBLE FOR NUVEI’S EXPRESS FUNDING?</a:t>
            </a:r>
            <a:endParaRPr lang="en-US" sz="1800" b="1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F2C127-2E9B-49BF-9E6A-DE5B620187B6}"/>
              </a:ext>
            </a:extLst>
          </p:cNvPr>
          <p:cNvSpPr/>
          <p:nvPr/>
        </p:nvSpPr>
        <p:spPr>
          <a:xfrm>
            <a:off x="0" y="-2971"/>
            <a:ext cx="12196800" cy="190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0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09980E9-B9CA-4954-9E2B-5FC56CB0C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3AEC-95F5-4B32-96A3-0DC284BF9FB0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26" name="Rectangle: Rounded Corners 50">
            <a:extLst>
              <a:ext uri="{FF2B5EF4-FFF2-40B4-BE49-F238E27FC236}">
                <a16:creationId xmlns:a16="http://schemas.microsoft.com/office/drawing/2014/main" xmlns="" id="{4A1523EB-2529-4010-87F3-850C45F5940B}"/>
              </a:ext>
            </a:extLst>
          </p:cNvPr>
          <p:cNvSpPr/>
          <p:nvPr/>
        </p:nvSpPr>
        <p:spPr>
          <a:xfrm rot="2700000">
            <a:off x="1549487" y="1908920"/>
            <a:ext cx="690266" cy="690267"/>
          </a:xfrm>
          <a:prstGeom prst="ellipse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ectangle: Rounded Corners 50">
            <a:extLst>
              <a:ext uri="{FF2B5EF4-FFF2-40B4-BE49-F238E27FC236}">
                <a16:creationId xmlns:a16="http://schemas.microsoft.com/office/drawing/2014/main" xmlns="" id="{258F0011-47DA-4C15-A85F-9CB1F4229B21}"/>
              </a:ext>
            </a:extLst>
          </p:cNvPr>
          <p:cNvSpPr/>
          <p:nvPr/>
        </p:nvSpPr>
        <p:spPr>
          <a:xfrm rot="2700000">
            <a:off x="1549486" y="2936546"/>
            <a:ext cx="690266" cy="690267"/>
          </a:xfrm>
          <a:prstGeom prst="ellipse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Rectangle: Rounded Corners 50">
            <a:extLst>
              <a:ext uri="{FF2B5EF4-FFF2-40B4-BE49-F238E27FC236}">
                <a16:creationId xmlns:a16="http://schemas.microsoft.com/office/drawing/2014/main" xmlns="" id="{5BDD8ED8-88DB-4924-BDD5-15959969821F}"/>
              </a:ext>
            </a:extLst>
          </p:cNvPr>
          <p:cNvSpPr/>
          <p:nvPr/>
        </p:nvSpPr>
        <p:spPr>
          <a:xfrm rot="2700000">
            <a:off x="1549485" y="3964172"/>
            <a:ext cx="690266" cy="690267"/>
          </a:xfrm>
          <a:prstGeom prst="ellipse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xmlns="" id="{DB4B2E7B-235F-4684-9707-C5E1C084CB0C}"/>
              </a:ext>
            </a:extLst>
          </p:cNvPr>
          <p:cNvSpPr txBox="1">
            <a:spLocks/>
          </p:cNvSpPr>
          <p:nvPr/>
        </p:nvSpPr>
        <p:spPr>
          <a:xfrm>
            <a:off x="241292" y="1130303"/>
            <a:ext cx="11693532" cy="4256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40C1AC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ENSURE YOUR MERCHANTS ARE ELIGIBLE</a:t>
            </a:r>
          </a:p>
        </p:txBody>
      </p:sp>
      <p:sp>
        <p:nvSpPr>
          <p:cNvPr id="19" name="Rectangle: Rounded Corners 50">
            <a:extLst>
              <a:ext uri="{FF2B5EF4-FFF2-40B4-BE49-F238E27FC236}">
                <a16:creationId xmlns:a16="http://schemas.microsoft.com/office/drawing/2014/main" xmlns="" id="{8EE0B570-A832-466B-AD45-5538E5AE0EEB}"/>
              </a:ext>
            </a:extLst>
          </p:cNvPr>
          <p:cNvSpPr/>
          <p:nvPr/>
        </p:nvSpPr>
        <p:spPr>
          <a:xfrm rot="2700000">
            <a:off x="6327194" y="1933573"/>
            <a:ext cx="690266" cy="690267"/>
          </a:xfrm>
          <a:prstGeom prst="ellipse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: Rounded Corners 50">
            <a:extLst>
              <a:ext uri="{FF2B5EF4-FFF2-40B4-BE49-F238E27FC236}">
                <a16:creationId xmlns:a16="http://schemas.microsoft.com/office/drawing/2014/main" xmlns="" id="{D504514E-D9A1-4FAA-8AE0-6E79BD43DEB9}"/>
              </a:ext>
            </a:extLst>
          </p:cNvPr>
          <p:cNvSpPr/>
          <p:nvPr/>
        </p:nvSpPr>
        <p:spPr>
          <a:xfrm rot="2700000">
            <a:off x="6327193" y="2961199"/>
            <a:ext cx="690266" cy="690267"/>
          </a:xfrm>
          <a:prstGeom prst="ellipse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: Rounded Corners 50">
            <a:extLst>
              <a:ext uri="{FF2B5EF4-FFF2-40B4-BE49-F238E27FC236}">
                <a16:creationId xmlns:a16="http://schemas.microsoft.com/office/drawing/2014/main" xmlns="" id="{4ADF466D-63F2-47BC-93DF-57BC24DA7B8A}"/>
              </a:ext>
            </a:extLst>
          </p:cNvPr>
          <p:cNvSpPr/>
          <p:nvPr/>
        </p:nvSpPr>
        <p:spPr>
          <a:xfrm rot="2700000">
            <a:off x="6327192" y="3988825"/>
            <a:ext cx="690266" cy="690267"/>
          </a:xfrm>
          <a:prstGeom prst="ellipse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2" name="Picture 4" descr="L:\Marketing\Programs\ISO_Agent\ALLAN LACOSTE\ISO PPT\images\icons\credit-card.png">
            <a:extLst>
              <a:ext uri="{FF2B5EF4-FFF2-40B4-BE49-F238E27FC236}">
                <a16:creationId xmlns:a16="http://schemas.microsoft.com/office/drawing/2014/main" xmlns="" id="{458A7E75-3AAF-4C25-B526-84E90053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45" y="2081163"/>
            <a:ext cx="3905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0B3FB8E-23EE-4A61-A448-4A4D269CD0C6}"/>
              </a:ext>
            </a:extLst>
          </p:cNvPr>
          <p:cNvSpPr txBox="1"/>
          <p:nvPr/>
        </p:nvSpPr>
        <p:spPr>
          <a:xfrm>
            <a:off x="2366474" y="1981019"/>
            <a:ext cx="285781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CA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Businesses on approved MCC list</a:t>
            </a:r>
            <a:endParaRPr lang="en-US" b="1" dirty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4E158EE-6C41-422D-878C-EAFB9F2D9F0F}"/>
              </a:ext>
            </a:extLst>
          </p:cNvPr>
          <p:cNvSpPr txBox="1"/>
          <p:nvPr/>
        </p:nvSpPr>
        <p:spPr>
          <a:xfrm>
            <a:off x="2379175" y="3008645"/>
            <a:ext cx="27432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CA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In business for minimum 1 year</a:t>
            </a:r>
            <a:endParaRPr lang="en-US" b="1" dirty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4CC856E-D8F0-47DE-B647-11739C667CF5}"/>
              </a:ext>
            </a:extLst>
          </p:cNvPr>
          <p:cNvSpPr txBox="1"/>
          <p:nvPr/>
        </p:nvSpPr>
        <p:spPr>
          <a:xfrm>
            <a:off x="2394883" y="3989943"/>
            <a:ext cx="3308598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CA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Able to provide previous 3 months’ processing statements</a:t>
            </a:r>
            <a:endParaRPr lang="en-US" b="1" dirty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8F5EF9-C07C-463A-B043-ECC6FA609223}"/>
              </a:ext>
            </a:extLst>
          </p:cNvPr>
          <p:cNvSpPr txBox="1"/>
          <p:nvPr/>
        </p:nvSpPr>
        <p:spPr>
          <a:xfrm>
            <a:off x="7144181" y="1981019"/>
            <a:ext cx="366761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CA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Monthly processing volume between $10K - $30K</a:t>
            </a:r>
            <a:endParaRPr lang="en-US" b="1" dirty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3DA00DF-3853-4D63-828E-53FD35D216DA}"/>
              </a:ext>
            </a:extLst>
          </p:cNvPr>
          <p:cNvSpPr txBox="1"/>
          <p:nvPr/>
        </p:nvSpPr>
        <p:spPr>
          <a:xfrm>
            <a:off x="7144181" y="4014597"/>
            <a:ext cx="3308598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CA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Currently available to US merchants only</a:t>
            </a:r>
            <a:endParaRPr lang="en-US" b="1" dirty="0">
              <a:solidFill>
                <a:schemeClr val="tx2"/>
              </a:solidFill>
              <a:latin typeface="+mj-lt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1E2F06-A702-4433-9AF5-B1A5A7059D6D}"/>
              </a:ext>
            </a:extLst>
          </p:cNvPr>
          <p:cNvSpPr txBox="1"/>
          <p:nvPr/>
        </p:nvSpPr>
        <p:spPr>
          <a:xfrm>
            <a:off x="7156882" y="3029332"/>
            <a:ext cx="342238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CA" b="1" dirty="0">
                <a:solidFill>
                  <a:schemeClr val="tx2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rPr>
              <a:t>Business debit card from a supported bank or credit 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491E03-5CDE-4660-B570-0DC94B0083EC}"/>
              </a:ext>
            </a:extLst>
          </p:cNvPr>
          <p:cNvSpPr/>
          <p:nvPr/>
        </p:nvSpPr>
        <p:spPr>
          <a:xfrm>
            <a:off x="1691238" y="5070539"/>
            <a:ext cx="896209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CA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DO NUVEI PARTNERS ENROLL MERCHANTS?</a:t>
            </a:r>
          </a:p>
          <a:p>
            <a:pPr marL="342900" lvl="0" indent="-342900"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Phase 1: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signed Merchant Addendum is required during the initial rollout</a:t>
            </a:r>
          </a:p>
          <a:p>
            <a:pPr marL="342900" lvl="0" indent="-342900"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Phase 2: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Integration into WebApp with “click to sign” agreement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1B564BA-DF74-47E8-B68A-5CF1D650CD0E}"/>
              </a:ext>
            </a:extLst>
          </p:cNvPr>
          <p:cNvSpPr/>
          <p:nvPr/>
        </p:nvSpPr>
        <p:spPr>
          <a:xfrm>
            <a:off x="1511300" y="4966130"/>
            <a:ext cx="9063533" cy="1205598"/>
          </a:xfrm>
          <a:prstGeom prst="roundRect">
            <a:avLst>
              <a:gd name="adj" fmla="val 10958"/>
            </a:avLst>
          </a:prstGeom>
          <a:noFill/>
          <a:ln w="15875">
            <a:solidFill>
              <a:srgbClr val="081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F80ABB-7170-4ECB-ACEF-E9E549872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38" y="2088040"/>
            <a:ext cx="319919" cy="319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8A4974-1044-45C2-B559-259C3BB1B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38" y="3094704"/>
            <a:ext cx="341518" cy="341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6246EA-A10D-4527-AA3B-A3044ED09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04" y="4075441"/>
            <a:ext cx="440809" cy="440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DFEA79-BA68-4037-B463-56A7272441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61" y="3053278"/>
            <a:ext cx="442309" cy="442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4983C3-BFD2-4792-BF3B-F275AAA734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21" y="4137412"/>
            <a:ext cx="400818" cy="400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61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APPROVED MCC LIST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645E46-CDCD-4573-95C6-37DECD27F34C}"/>
              </a:ext>
            </a:extLst>
          </p:cNvPr>
          <p:cNvSpPr/>
          <p:nvPr/>
        </p:nvSpPr>
        <p:spPr>
          <a:xfrm>
            <a:off x="285750" y="2146455"/>
            <a:ext cx="6096001" cy="363278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0742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Veterinary Services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5261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Nurseries – Lawn and Garden Supply Store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5499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Misc. Food Stores – Convenience Stores and Specialty Markets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5533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Automotive Parts, Accessories Stores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5651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Clothing Stores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5655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Sports Apparel, Riding Apparel Stores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5691  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Men’s and Women’s Clothing Stores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5812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Eating places and Restaurants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5814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Fast Food Restaurants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5921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Package Stores - Beer, Wine, and Liquor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5940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Bicycle Shops - Sales and Service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8BAD377A-7B6A-40DE-BC26-43EEC2673793}"/>
              </a:ext>
            </a:extLst>
          </p:cNvPr>
          <p:cNvSpPr txBox="1">
            <a:spLocks/>
          </p:cNvSpPr>
          <p:nvPr/>
        </p:nvSpPr>
        <p:spPr>
          <a:xfrm>
            <a:off x="1728780" y="1116971"/>
            <a:ext cx="8672520" cy="7176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40C1AC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ENSURE YOUR MERCHANTS FALL UNDER ONE OF THESE CATEGORIES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736530-F932-4EF5-A5BE-9FFFB8005F75}"/>
              </a:ext>
            </a:extLst>
          </p:cNvPr>
          <p:cNvSpPr/>
          <p:nvPr/>
        </p:nvSpPr>
        <p:spPr>
          <a:xfrm>
            <a:off x="6059484" y="2146454"/>
            <a:ext cx="5967416" cy="363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5941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Sporting Goods Stores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5949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Sewing, Needle, Fabric, and Price Goods Store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5995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Pet Shops, Pet Foods, and Supplies Stores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7230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Barber and Beauty Shops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7549 </a:t>
            </a:r>
            <a:r>
              <a:rPr lang="en-CA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Towing Services</a:t>
            </a:r>
            <a:endParaRPr lang="en-CA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5193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Florists Supplies, Nursery Stock and Flowers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5399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Miscellaneous General Merchandise Stores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5411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Grocery Stores, Supermarkets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5462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Bakeries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5422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Freezer and Locker Meat Provisioners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5441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Candy, Nut and Confectionery Stores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40C1AC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2"/>
                </a:solidFill>
                <a:cs typeface="Times New Roman" panose="02020603050405020304" pitchFamily="18" charset="0"/>
              </a:rPr>
              <a:t>5451 </a:t>
            </a:r>
            <a:r>
              <a:rPr lang="en-CA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Dairy Products Stores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234" y="3070170"/>
            <a:ext cx="11693532" cy="717660"/>
          </a:xfrm>
        </p:spPr>
        <p:txBody>
          <a:bodyPr anchor="ctr"/>
          <a:lstStyle/>
          <a:p>
            <a:pPr algn="ctr"/>
            <a:r>
              <a:rPr lang="en-US" sz="2800" b="1" dirty="0">
                <a:latin typeface="Proxima Nova Rg"/>
              </a:rPr>
              <a:t>BILLING OPTIONS AND FUNDING SCHEDULES</a:t>
            </a:r>
            <a:endParaRPr lang="en-US" sz="1800" b="1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F2C127-2E9B-49BF-9E6A-DE5B620187B6}"/>
              </a:ext>
            </a:extLst>
          </p:cNvPr>
          <p:cNvSpPr/>
          <p:nvPr/>
        </p:nvSpPr>
        <p:spPr>
          <a:xfrm>
            <a:off x="0" y="-2971"/>
            <a:ext cx="12196800" cy="190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9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 smtClean="0">
                <a:latin typeface="Proxima Nova Rg"/>
              </a:rPr>
              <a:t>SERVICE </a:t>
            </a:r>
            <a:r>
              <a:rPr lang="en-US" dirty="0">
                <a:latin typeface="Proxima Nova Rg"/>
              </a:rPr>
              <a:t>BILLING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79D7B89D-2D31-49A4-9DC9-D1E341475CB3}"/>
              </a:ext>
            </a:extLst>
          </p:cNvPr>
          <p:cNvSpPr txBox="1">
            <a:spLocks/>
          </p:cNvSpPr>
          <p:nvPr/>
        </p:nvSpPr>
        <p:spPr>
          <a:xfrm>
            <a:off x="1016001" y="1130303"/>
            <a:ext cx="10160000" cy="4256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40C1AC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12C68D-4BF0-43E2-887E-71B7124A76EF}"/>
              </a:ext>
            </a:extLst>
          </p:cNvPr>
          <p:cNvSpPr/>
          <p:nvPr/>
        </p:nvSpPr>
        <p:spPr>
          <a:xfrm>
            <a:off x="662206" y="6514117"/>
            <a:ext cx="41424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NOTE: Regular Schedule A batch fees still apply under all conditions</a:t>
            </a:r>
            <a:endParaRPr lang="en-CA" sz="1050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548FC24-8898-46BB-8631-9FF78FC78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29815"/>
              </p:ext>
            </p:extLst>
          </p:nvPr>
        </p:nvGraphicFramePr>
        <p:xfrm>
          <a:off x="1016001" y="2181596"/>
          <a:ext cx="10160000" cy="24435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37099">
                  <a:extLst>
                    <a:ext uri="{9D8B030D-6E8A-4147-A177-3AD203B41FA5}">
                      <a16:colId xmlns:a16="http://schemas.microsoft.com/office/drawing/2014/main" xmlns="" val="3556875359"/>
                    </a:ext>
                  </a:extLst>
                </a:gridCol>
                <a:gridCol w="5422901">
                  <a:extLst>
                    <a:ext uri="{9D8B030D-6E8A-4147-A177-3AD203B41FA5}">
                      <a16:colId xmlns:a16="http://schemas.microsoft.com/office/drawing/2014/main" xmlns="" val="1629482566"/>
                    </a:ext>
                  </a:extLst>
                </a:gridCol>
              </a:tblGrid>
              <a:tr h="561531">
                <a:tc>
                  <a:txBody>
                    <a:bodyPr/>
                    <a:lstStyle/>
                    <a:p>
                      <a:r>
                        <a:rPr lang="en-CA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Pricing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726884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CA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(%) of each funding amount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Settlement batch of $100.00 with a .50% fee</a:t>
                      </a:r>
                      <a:r>
                        <a:rPr lang="en-CA" baseline="0" dirty="0" smtClean="0"/>
                        <a:t> = .50$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58572210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en-CA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Flat fee per funding event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$2.00 per settlement batch 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1240246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690459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871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8B427-C3C8-4F1C-8592-89E1561E8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/>
          <a:lstStyle/>
          <a:p>
            <a:r>
              <a:rPr lang="en-US" dirty="0">
                <a:latin typeface="Proxima Nova Rg"/>
              </a:rPr>
              <a:t>OPTIONS FOR SERVICE BILLING</a:t>
            </a:r>
            <a:endParaRPr lang="en-US" sz="2800" dirty="0">
              <a:latin typeface="Proxima Nova Rg"/>
            </a:endParaRP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7710D2FC-03FF-47BB-9A69-6262E544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1293" y="6429485"/>
            <a:ext cx="2743200" cy="365125"/>
          </a:xfrm>
        </p:spPr>
        <p:txBody>
          <a:bodyPr/>
          <a:lstStyle/>
          <a:p>
            <a:fld id="{EAD93AEC-95F5-4B32-96A3-0DC284BF9FB0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79D7B89D-2D31-49A4-9DC9-D1E341475CB3}"/>
              </a:ext>
            </a:extLst>
          </p:cNvPr>
          <p:cNvSpPr txBox="1">
            <a:spLocks/>
          </p:cNvSpPr>
          <p:nvPr/>
        </p:nvSpPr>
        <p:spPr>
          <a:xfrm>
            <a:off x="1016001" y="1130303"/>
            <a:ext cx="10160000" cy="4256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40C1AC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MAXIMUM FLEXIBILITY BALANCES REVENUE WITH CUSTOMER SATISFACTION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12C68D-4BF0-43E2-887E-71B7124A76EF}"/>
              </a:ext>
            </a:extLst>
          </p:cNvPr>
          <p:cNvSpPr/>
          <p:nvPr/>
        </p:nvSpPr>
        <p:spPr>
          <a:xfrm>
            <a:off x="662206" y="6514117"/>
            <a:ext cx="41424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5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NOTE: Regular Schedule A batch fees still apply under all conditions</a:t>
            </a:r>
            <a:endParaRPr lang="en-CA" sz="1050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548FC24-8898-46BB-8631-9FF78FC78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62861"/>
              </p:ext>
            </p:extLst>
          </p:nvPr>
        </p:nvGraphicFramePr>
        <p:xfrm>
          <a:off x="1016001" y="2181596"/>
          <a:ext cx="10160000" cy="2365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37099">
                  <a:extLst>
                    <a:ext uri="{9D8B030D-6E8A-4147-A177-3AD203B41FA5}">
                      <a16:colId xmlns:a16="http://schemas.microsoft.com/office/drawing/2014/main" xmlns="" val="3556875359"/>
                    </a:ext>
                  </a:extLst>
                </a:gridCol>
                <a:gridCol w="5422901">
                  <a:extLst>
                    <a:ext uri="{9D8B030D-6E8A-4147-A177-3AD203B41FA5}">
                      <a16:colId xmlns:a16="http://schemas.microsoft.com/office/drawing/2014/main" xmlns="" val="1629482566"/>
                    </a:ext>
                  </a:extLst>
                </a:gridCol>
              </a:tblGrid>
              <a:tr h="561531">
                <a:tc>
                  <a:txBody>
                    <a:bodyPr/>
                    <a:lstStyle/>
                    <a:p>
                      <a:r>
                        <a:rPr lang="en-CA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726884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CA" sz="1800" b="1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Flat monthly fee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$29.95/month for unlimited settlement batches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58572210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en-CA" sz="1800" b="1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(%) of each funding amount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Settlement batch of $100.00 with 3.0% fee = $3.00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01240246"/>
                  </a:ext>
                </a:extLst>
              </a:tr>
              <a:tr h="56153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3"/>
                      </a:pPr>
                      <a:r>
                        <a:rPr lang="en-CA" sz="1800" b="1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Flat fee per funding event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tx2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$3.00 per settlement batch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6904595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A6B972-4032-461D-AB1B-D03C629D7260}"/>
              </a:ext>
            </a:extLst>
          </p:cNvPr>
          <p:cNvSpPr/>
          <p:nvPr/>
        </p:nvSpPr>
        <p:spPr>
          <a:xfrm>
            <a:off x="1016001" y="4731959"/>
            <a:ext cx="1016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40C1AC"/>
              </a:buClr>
            </a:pPr>
            <a:r>
              <a:rPr lang="en-CA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Or a combination of the above, e.g. $29.95/month plus 3.0% per batch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5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j5xHO1g"/>
  <p:tag name="ARTICULATE_SLIDE_THUMBNAIL_REFRESH" val="1"/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uvei">
      <a:dk1>
        <a:srgbClr val="595959"/>
      </a:dk1>
      <a:lt1>
        <a:srgbClr val="FFFFFF"/>
      </a:lt1>
      <a:dk2>
        <a:srgbClr val="081F2C"/>
      </a:dk2>
      <a:lt2>
        <a:srgbClr val="40C1AC"/>
      </a:lt2>
      <a:accent1>
        <a:srgbClr val="A1D683"/>
      </a:accent1>
      <a:accent2>
        <a:srgbClr val="F4B223"/>
      </a:accent2>
      <a:accent3>
        <a:srgbClr val="AC3C72"/>
      </a:accent3>
      <a:accent4>
        <a:srgbClr val="0093C9"/>
      </a:accent4>
      <a:accent5>
        <a:srgbClr val="B1B1B1"/>
      </a:accent5>
      <a:accent6>
        <a:srgbClr val="FFFFFF"/>
      </a:accent6>
      <a:hlink>
        <a:srgbClr val="0563C1"/>
      </a:hlink>
      <a:folHlink>
        <a:srgbClr val="954F72"/>
      </a:folHlink>
    </a:clrScheme>
    <a:fontScheme name="Proxima Nova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29405</TotalTime>
  <Words>817</Words>
  <Application>Microsoft Office PowerPoint</Application>
  <PresentationFormat>Custom</PresentationFormat>
  <Paragraphs>124</Paragraphs>
  <Slides>17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Proxima Nova Rg</vt:lpstr>
      <vt:lpstr>Segoe UI Black</vt:lpstr>
      <vt:lpstr>ProximaNova-Extrabld</vt:lpstr>
      <vt:lpstr>Calibri Light</vt:lpstr>
      <vt:lpstr>Times New Roman</vt:lpstr>
      <vt:lpstr>Segoe UI Semibold</vt:lpstr>
      <vt:lpstr>Proxima Nova Lt</vt:lpstr>
      <vt:lpstr>Proxima Nova Bl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Wood</dc:creator>
  <cp:lastModifiedBy>Scott Niezgodzki</cp:lastModifiedBy>
  <cp:revision>490</cp:revision>
  <dcterms:created xsi:type="dcterms:W3CDTF">2018-09-08T22:20:20Z</dcterms:created>
  <dcterms:modified xsi:type="dcterms:W3CDTF">2020-08-24T16:43:59Z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3625377A-76C0-430E-AADA-1896BA60E419</vt:lpwstr>
  </property>
  <property fmtid="{D5CDD505-2E9C-101B-9397-08002B2CF9AE}" pid="3" name="ArticulatePath">
    <vt:lpwstr>nuvei_Branded_PPT</vt:lpwstr>
  </property>
</Properties>
</file>